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0"/>
  </p:handoutMasterIdLst>
  <p:sldIdLst>
    <p:sldId id="256" r:id="rId2"/>
    <p:sldId id="259" r:id="rId3"/>
    <p:sldId id="274" r:id="rId4"/>
    <p:sldId id="300" r:id="rId5"/>
    <p:sldId id="298" r:id="rId6"/>
    <p:sldId id="278" r:id="rId7"/>
    <p:sldId id="290" r:id="rId8"/>
    <p:sldId id="285" r:id="rId9"/>
    <p:sldId id="299" r:id="rId10"/>
    <p:sldId id="289" r:id="rId11"/>
    <p:sldId id="305" r:id="rId12"/>
    <p:sldId id="301" r:id="rId13"/>
    <p:sldId id="302" r:id="rId14"/>
    <p:sldId id="303" r:id="rId15"/>
    <p:sldId id="279" r:id="rId16"/>
    <p:sldId id="287" r:id="rId17"/>
    <p:sldId id="291" r:id="rId18"/>
    <p:sldId id="304" r:id="rId19"/>
  </p:sldIdLst>
  <p:sldSz cx="12192000" cy="685800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252B"/>
    <a:srgbClr val="E1CD86"/>
    <a:srgbClr val="005D9B"/>
    <a:srgbClr val="E6E6E6"/>
    <a:srgbClr val="CEB46D"/>
    <a:srgbClr val="C1A4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-37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3132F4-3F85-4713-B68C-9B4EE1F3FB6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F33FD88-1076-4B35-9F0A-2473E898C8D3}">
      <dgm:prSet/>
      <dgm:spPr/>
      <dgm:t>
        <a:bodyPr/>
        <a:lstStyle/>
        <a:p>
          <a:r>
            <a:rPr lang="ru-RU" dirty="0" smtClean="0"/>
            <a:t>- </a:t>
          </a:r>
          <a:r>
            <a:rPr lang="ru-RU" dirty="0" smtClean="0">
              <a:latin typeface="+mn-lt"/>
              <a:cs typeface="Times New Roman" panose="02020603050405020304" pitchFamily="18" charset="0"/>
            </a:rPr>
            <a:t>адаптация и интеграция в общество</a:t>
          </a:r>
          <a:endParaRPr lang="ru-RU" dirty="0">
            <a:latin typeface="+mn-lt"/>
            <a:cs typeface="Times New Roman" panose="02020603050405020304" pitchFamily="18" charset="0"/>
          </a:endParaRPr>
        </a:p>
      </dgm:t>
    </dgm:pt>
    <dgm:pt modelId="{AB1F0A22-3578-4185-A740-89F3BBA542EA}" type="parTrans" cxnId="{782026F0-7526-4FFD-BEBF-A2F40A12065C}">
      <dgm:prSet/>
      <dgm:spPr/>
      <dgm:t>
        <a:bodyPr/>
        <a:lstStyle/>
        <a:p>
          <a:endParaRPr lang="ru-RU"/>
        </a:p>
      </dgm:t>
    </dgm:pt>
    <dgm:pt modelId="{7B97357E-5F9F-4AFA-AF9A-1106CE2AC022}" type="sibTrans" cxnId="{782026F0-7526-4FFD-BEBF-A2F40A12065C}">
      <dgm:prSet/>
      <dgm:spPr/>
      <dgm:t>
        <a:bodyPr/>
        <a:lstStyle/>
        <a:p>
          <a:endParaRPr lang="ru-RU"/>
        </a:p>
      </dgm:t>
    </dgm:pt>
    <dgm:pt modelId="{93F568CC-B932-429C-B208-CEEF0EFF017B}">
      <dgm:prSet/>
      <dgm:spPr/>
      <dgm:t>
        <a:bodyPr/>
        <a:lstStyle/>
        <a:p>
          <a:r>
            <a:rPr lang="ru-RU" dirty="0" smtClean="0"/>
            <a:t>- </a:t>
          </a:r>
          <a:r>
            <a:rPr lang="ru-RU" dirty="0" smtClean="0">
              <a:latin typeface="+mn-lt"/>
              <a:cs typeface="Times New Roman" panose="02020603050405020304" pitchFamily="18" charset="0"/>
            </a:rPr>
            <a:t>полноценное образование</a:t>
          </a:r>
          <a:endParaRPr lang="ru-RU" dirty="0">
            <a:latin typeface="+mn-lt"/>
            <a:cs typeface="Times New Roman" panose="02020603050405020304" pitchFamily="18" charset="0"/>
          </a:endParaRPr>
        </a:p>
      </dgm:t>
    </dgm:pt>
    <dgm:pt modelId="{C2D6FFCC-3FBF-48AA-A184-726B92DF85A0}" type="parTrans" cxnId="{45778B11-E0D8-4BF0-8E41-58D8D7E85798}">
      <dgm:prSet/>
      <dgm:spPr/>
      <dgm:t>
        <a:bodyPr/>
        <a:lstStyle/>
        <a:p>
          <a:endParaRPr lang="ru-RU"/>
        </a:p>
      </dgm:t>
    </dgm:pt>
    <dgm:pt modelId="{A16CD282-DDC0-41ED-A2C4-169FC0D18DF8}" type="sibTrans" cxnId="{45778B11-E0D8-4BF0-8E41-58D8D7E85798}">
      <dgm:prSet/>
      <dgm:spPr/>
      <dgm:t>
        <a:bodyPr/>
        <a:lstStyle/>
        <a:p>
          <a:endParaRPr lang="ru-RU"/>
        </a:p>
      </dgm:t>
    </dgm:pt>
    <dgm:pt modelId="{496D818F-BF85-48EA-A8DB-732FF3E8E19C}">
      <dgm:prSet/>
      <dgm:spPr/>
      <dgm:t>
        <a:bodyPr/>
        <a:lstStyle/>
        <a:p>
          <a:r>
            <a:rPr lang="ru-RU" dirty="0" smtClean="0"/>
            <a:t>- </a:t>
          </a:r>
          <a:r>
            <a:rPr lang="ru-RU" dirty="0" smtClean="0">
              <a:latin typeface="+mn-lt"/>
              <a:cs typeface="Times New Roman" panose="02020603050405020304" pitchFamily="18" charset="0"/>
            </a:rPr>
            <a:t>уверенность в себе, общение со сверстниками</a:t>
          </a:r>
          <a:endParaRPr lang="ru-RU" dirty="0">
            <a:latin typeface="+mn-lt"/>
            <a:cs typeface="Times New Roman" panose="02020603050405020304" pitchFamily="18" charset="0"/>
          </a:endParaRPr>
        </a:p>
      </dgm:t>
    </dgm:pt>
    <dgm:pt modelId="{E7F7B64F-CDB5-4E4A-809E-6E5F86343ACE}" type="parTrans" cxnId="{BE0B5559-045D-46CB-A322-21292994B625}">
      <dgm:prSet/>
      <dgm:spPr/>
      <dgm:t>
        <a:bodyPr/>
        <a:lstStyle/>
        <a:p>
          <a:endParaRPr lang="ru-RU"/>
        </a:p>
      </dgm:t>
    </dgm:pt>
    <dgm:pt modelId="{4771280B-D298-45A5-8B21-B7746FD08A90}" type="sibTrans" cxnId="{BE0B5559-045D-46CB-A322-21292994B625}">
      <dgm:prSet/>
      <dgm:spPr/>
      <dgm:t>
        <a:bodyPr/>
        <a:lstStyle/>
        <a:p>
          <a:endParaRPr lang="ru-RU"/>
        </a:p>
      </dgm:t>
    </dgm:pt>
    <dgm:pt modelId="{E7287E1B-6CD7-497D-86EC-C51983B8BCB4}">
      <dgm:prSet/>
      <dgm:spPr/>
      <dgm:t>
        <a:bodyPr/>
        <a:lstStyle/>
        <a:p>
          <a:r>
            <a:rPr lang="ru-RU" dirty="0" smtClean="0"/>
            <a:t>- </a:t>
          </a:r>
          <a:r>
            <a:rPr lang="ru-RU" dirty="0" smtClean="0">
              <a:latin typeface="+mn-lt"/>
              <a:cs typeface="Times New Roman" panose="02020603050405020304" pitchFamily="18" charset="0"/>
            </a:rPr>
            <a:t>понимание обществом проблем инвалидности</a:t>
          </a:r>
          <a:endParaRPr lang="ru-RU" dirty="0">
            <a:latin typeface="+mn-lt"/>
            <a:cs typeface="Times New Roman" panose="02020603050405020304" pitchFamily="18" charset="0"/>
          </a:endParaRPr>
        </a:p>
      </dgm:t>
    </dgm:pt>
    <dgm:pt modelId="{AE174AB5-72CE-4C2A-A89F-2C1816917096}" type="parTrans" cxnId="{E0613F5D-F0C4-428D-B230-BCC1A5C44D8F}">
      <dgm:prSet/>
      <dgm:spPr/>
      <dgm:t>
        <a:bodyPr/>
        <a:lstStyle/>
        <a:p>
          <a:endParaRPr lang="ru-RU"/>
        </a:p>
      </dgm:t>
    </dgm:pt>
    <dgm:pt modelId="{8E1D16F4-BFAC-4AF2-BD89-9C7F6F5151B3}" type="sibTrans" cxnId="{E0613F5D-F0C4-428D-B230-BCC1A5C44D8F}">
      <dgm:prSet/>
      <dgm:spPr/>
      <dgm:t>
        <a:bodyPr/>
        <a:lstStyle/>
        <a:p>
          <a:endParaRPr lang="ru-RU"/>
        </a:p>
      </dgm:t>
    </dgm:pt>
    <dgm:pt modelId="{BFC9C9B5-6B5F-4497-8D4B-22BDA71E90CF}">
      <dgm:prSet/>
      <dgm:spPr/>
      <dgm:t>
        <a:bodyPr/>
        <a:lstStyle/>
        <a:p>
          <a:r>
            <a:rPr lang="ru-RU" dirty="0" smtClean="0"/>
            <a:t>- </a:t>
          </a:r>
          <a:r>
            <a:rPr lang="ru-RU" dirty="0" smtClean="0">
              <a:latin typeface="+mn-lt"/>
              <a:cs typeface="Times New Roman" panose="02020603050405020304" pitchFamily="18" charset="0"/>
            </a:rPr>
            <a:t>воспитание толерантности у детей без инвалидности</a:t>
          </a:r>
          <a:endParaRPr lang="ru-RU" dirty="0">
            <a:latin typeface="+mn-lt"/>
            <a:cs typeface="Times New Roman" panose="02020603050405020304" pitchFamily="18" charset="0"/>
          </a:endParaRPr>
        </a:p>
      </dgm:t>
    </dgm:pt>
    <dgm:pt modelId="{311579C0-8BDE-4433-9BFF-E72A2EDF9E62}" type="parTrans" cxnId="{69748022-2E05-41C4-825D-DC6C37794B7E}">
      <dgm:prSet/>
      <dgm:spPr/>
      <dgm:t>
        <a:bodyPr/>
        <a:lstStyle/>
        <a:p>
          <a:endParaRPr lang="ru-RU"/>
        </a:p>
      </dgm:t>
    </dgm:pt>
    <dgm:pt modelId="{D182C22C-4B13-48AA-BE0E-FE845271591B}" type="sibTrans" cxnId="{69748022-2E05-41C4-825D-DC6C37794B7E}">
      <dgm:prSet/>
      <dgm:spPr/>
      <dgm:t>
        <a:bodyPr/>
        <a:lstStyle/>
        <a:p>
          <a:endParaRPr lang="ru-RU"/>
        </a:p>
      </dgm:t>
    </dgm:pt>
    <dgm:pt modelId="{EB64D6B8-5535-4118-A057-EEFB99EE1A6A}" type="pres">
      <dgm:prSet presAssocID="{663132F4-3F85-4713-B68C-9B4EE1F3FB6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5C25D2-A125-4D0B-9C4D-3F28A3E4E2BC}" type="pres">
      <dgm:prSet presAssocID="{BFC9C9B5-6B5F-4497-8D4B-22BDA71E90CF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5874F5-0A41-48D2-809A-BF542AC26475}" type="pres">
      <dgm:prSet presAssocID="{D182C22C-4B13-48AA-BE0E-FE845271591B}" presName="spacer" presStyleCnt="0"/>
      <dgm:spPr/>
    </dgm:pt>
    <dgm:pt modelId="{A85C0CF7-CAB7-49FB-998C-5F664E5429E5}" type="pres">
      <dgm:prSet presAssocID="{E7287E1B-6CD7-497D-86EC-C51983B8BCB4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31AE2D-2FCF-44B2-BEEA-04993C6F8506}" type="pres">
      <dgm:prSet presAssocID="{8E1D16F4-BFAC-4AF2-BD89-9C7F6F5151B3}" presName="spacer" presStyleCnt="0"/>
      <dgm:spPr/>
    </dgm:pt>
    <dgm:pt modelId="{2C6C52F7-26F5-4B03-91A2-D1607EAC2CC5}" type="pres">
      <dgm:prSet presAssocID="{496D818F-BF85-48EA-A8DB-732FF3E8E19C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9C188F-FF18-4350-AF7B-AB0B0E4772A0}" type="pres">
      <dgm:prSet presAssocID="{4771280B-D298-45A5-8B21-B7746FD08A90}" presName="spacer" presStyleCnt="0"/>
      <dgm:spPr/>
    </dgm:pt>
    <dgm:pt modelId="{D89A365B-B0A1-4146-AA19-7B87296D1CE6}" type="pres">
      <dgm:prSet presAssocID="{93F568CC-B932-429C-B208-CEEF0EFF017B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C5691B-5803-4AF0-9518-D691DFC3637D}" type="pres">
      <dgm:prSet presAssocID="{A16CD282-DDC0-41ED-A2C4-169FC0D18DF8}" presName="spacer" presStyleCnt="0"/>
      <dgm:spPr/>
    </dgm:pt>
    <dgm:pt modelId="{6CC08486-37F6-48DD-BA14-5EBC7D769621}" type="pres">
      <dgm:prSet presAssocID="{6F33FD88-1076-4B35-9F0A-2473E898C8D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BA78CE-1591-4ACF-86F7-83BF3AF86E85}" type="presOf" srcId="{E7287E1B-6CD7-497D-86EC-C51983B8BCB4}" destId="{A85C0CF7-CAB7-49FB-998C-5F664E5429E5}" srcOrd="0" destOrd="0" presId="urn:microsoft.com/office/officeart/2005/8/layout/vList2"/>
    <dgm:cxn modelId="{04790477-A6E0-4ADF-9E39-81FF7A4A5DEA}" type="presOf" srcId="{BFC9C9B5-6B5F-4497-8D4B-22BDA71E90CF}" destId="{B45C25D2-A125-4D0B-9C4D-3F28A3E4E2BC}" srcOrd="0" destOrd="0" presId="urn:microsoft.com/office/officeart/2005/8/layout/vList2"/>
    <dgm:cxn modelId="{69748022-2E05-41C4-825D-DC6C37794B7E}" srcId="{663132F4-3F85-4713-B68C-9B4EE1F3FB65}" destId="{BFC9C9B5-6B5F-4497-8D4B-22BDA71E90CF}" srcOrd="0" destOrd="0" parTransId="{311579C0-8BDE-4433-9BFF-E72A2EDF9E62}" sibTransId="{D182C22C-4B13-48AA-BE0E-FE845271591B}"/>
    <dgm:cxn modelId="{E82226D4-F5E2-4095-94F7-CB85D0077692}" type="presOf" srcId="{496D818F-BF85-48EA-A8DB-732FF3E8E19C}" destId="{2C6C52F7-26F5-4B03-91A2-D1607EAC2CC5}" srcOrd="0" destOrd="0" presId="urn:microsoft.com/office/officeart/2005/8/layout/vList2"/>
    <dgm:cxn modelId="{45778B11-E0D8-4BF0-8E41-58D8D7E85798}" srcId="{663132F4-3F85-4713-B68C-9B4EE1F3FB65}" destId="{93F568CC-B932-429C-B208-CEEF0EFF017B}" srcOrd="3" destOrd="0" parTransId="{C2D6FFCC-3FBF-48AA-A184-726B92DF85A0}" sibTransId="{A16CD282-DDC0-41ED-A2C4-169FC0D18DF8}"/>
    <dgm:cxn modelId="{9DE581DE-EAE9-4578-A4A8-76100B5072C3}" type="presOf" srcId="{93F568CC-B932-429C-B208-CEEF0EFF017B}" destId="{D89A365B-B0A1-4146-AA19-7B87296D1CE6}" srcOrd="0" destOrd="0" presId="urn:microsoft.com/office/officeart/2005/8/layout/vList2"/>
    <dgm:cxn modelId="{782026F0-7526-4FFD-BEBF-A2F40A12065C}" srcId="{663132F4-3F85-4713-B68C-9B4EE1F3FB65}" destId="{6F33FD88-1076-4B35-9F0A-2473E898C8D3}" srcOrd="4" destOrd="0" parTransId="{AB1F0A22-3578-4185-A740-89F3BBA542EA}" sibTransId="{7B97357E-5F9F-4AFA-AF9A-1106CE2AC022}"/>
    <dgm:cxn modelId="{E0613F5D-F0C4-428D-B230-BCC1A5C44D8F}" srcId="{663132F4-3F85-4713-B68C-9B4EE1F3FB65}" destId="{E7287E1B-6CD7-497D-86EC-C51983B8BCB4}" srcOrd="1" destOrd="0" parTransId="{AE174AB5-72CE-4C2A-A89F-2C1816917096}" sibTransId="{8E1D16F4-BFAC-4AF2-BD89-9C7F6F5151B3}"/>
    <dgm:cxn modelId="{1E63DFBF-9655-4E95-BF5F-DF95C9CB2575}" type="presOf" srcId="{6F33FD88-1076-4B35-9F0A-2473E898C8D3}" destId="{6CC08486-37F6-48DD-BA14-5EBC7D769621}" srcOrd="0" destOrd="0" presId="urn:microsoft.com/office/officeart/2005/8/layout/vList2"/>
    <dgm:cxn modelId="{426BE097-982C-43E0-9972-46DCBACE2DF8}" type="presOf" srcId="{663132F4-3F85-4713-B68C-9B4EE1F3FB65}" destId="{EB64D6B8-5535-4118-A057-EEFB99EE1A6A}" srcOrd="0" destOrd="0" presId="urn:microsoft.com/office/officeart/2005/8/layout/vList2"/>
    <dgm:cxn modelId="{BE0B5559-045D-46CB-A322-21292994B625}" srcId="{663132F4-3F85-4713-B68C-9B4EE1F3FB65}" destId="{496D818F-BF85-48EA-A8DB-732FF3E8E19C}" srcOrd="2" destOrd="0" parTransId="{E7F7B64F-CDB5-4E4A-809E-6E5F86343ACE}" sibTransId="{4771280B-D298-45A5-8B21-B7746FD08A90}"/>
    <dgm:cxn modelId="{C48CC214-2D1A-429A-A6BF-ACA08BAAAFC5}" type="presParOf" srcId="{EB64D6B8-5535-4118-A057-EEFB99EE1A6A}" destId="{B45C25D2-A125-4D0B-9C4D-3F28A3E4E2BC}" srcOrd="0" destOrd="0" presId="urn:microsoft.com/office/officeart/2005/8/layout/vList2"/>
    <dgm:cxn modelId="{7711B1F1-D29F-45C1-9272-7A4B5868F332}" type="presParOf" srcId="{EB64D6B8-5535-4118-A057-EEFB99EE1A6A}" destId="{065874F5-0A41-48D2-809A-BF542AC26475}" srcOrd="1" destOrd="0" presId="urn:microsoft.com/office/officeart/2005/8/layout/vList2"/>
    <dgm:cxn modelId="{A3CC588A-84C3-462C-A69A-E554DEAEB926}" type="presParOf" srcId="{EB64D6B8-5535-4118-A057-EEFB99EE1A6A}" destId="{A85C0CF7-CAB7-49FB-998C-5F664E5429E5}" srcOrd="2" destOrd="0" presId="urn:microsoft.com/office/officeart/2005/8/layout/vList2"/>
    <dgm:cxn modelId="{D92ACA65-9478-4EF6-842D-956E837110B4}" type="presParOf" srcId="{EB64D6B8-5535-4118-A057-EEFB99EE1A6A}" destId="{2331AE2D-2FCF-44B2-BEEA-04993C6F8506}" srcOrd="3" destOrd="0" presId="urn:microsoft.com/office/officeart/2005/8/layout/vList2"/>
    <dgm:cxn modelId="{DB869609-CCB3-4A89-B65C-B411C3BBA62D}" type="presParOf" srcId="{EB64D6B8-5535-4118-A057-EEFB99EE1A6A}" destId="{2C6C52F7-26F5-4B03-91A2-D1607EAC2CC5}" srcOrd="4" destOrd="0" presId="urn:microsoft.com/office/officeart/2005/8/layout/vList2"/>
    <dgm:cxn modelId="{7B134D0A-57B2-4EB6-AA71-EB18716BC036}" type="presParOf" srcId="{EB64D6B8-5535-4118-A057-EEFB99EE1A6A}" destId="{B29C188F-FF18-4350-AF7B-AB0B0E4772A0}" srcOrd="5" destOrd="0" presId="urn:microsoft.com/office/officeart/2005/8/layout/vList2"/>
    <dgm:cxn modelId="{AE64CAA2-B5E6-47C5-96DE-98776295EFA5}" type="presParOf" srcId="{EB64D6B8-5535-4118-A057-EEFB99EE1A6A}" destId="{D89A365B-B0A1-4146-AA19-7B87296D1CE6}" srcOrd="6" destOrd="0" presId="urn:microsoft.com/office/officeart/2005/8/layout/vList2"/>
    <dgm:cxn modelId="{AAB48BB1-D43F-41B7-8131-C79D3F8DF6F5}" type="presParOf" srcId="{EB64D6B8-5535-4118-A057-EEFB99EE1A6A}" destId="{A4C5691B-5803-4AF0-9518-D691DFC3637D}" srcOrd="7" destOrd="0" presId="urn:microsoft.com/office/officeart/2005/8/layout/vList2"/>
    <dgm:cxn modelId="{E7820D0E-C320-4B9F-83EF-09A4CE44C416}" type="presParOf" srcId="{EB64D6B8-5535-4118-A057-EEFB99EE1A6A}" destId="{6CC08486-37F6-48DD-BA14-5EBC7D76962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5C25D2-A125-4D0B-9C4D-3F28A3E4E2BC}">
      <dsp:nvSpPr>
        <dsp:cNvPr id="0" name=""/>
        <dsp:cNvSpPr/>
      </dsp:nvSpPr>
      <dsp:spPr>
        <a:xfrm>
          <a:off x="0" y="1000548"/>
          <a:ext cx="8128000" cy="6236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- </a:t>
          </a:r>
          <a:r>
            <a:rPr lang="ru-RU" sz="2600" kern="1200" dirty="0" smtClean="0">
              <a:latin typeface="+mn-lt"/>
              <a:cs typeface="Times New Roman" panose="02020603050405020304" pitchFamily="18" charset="0"/>
            </a:rPr>
            <a:t>воспитание толерантности у детей без инвалидности</a:t>
          </a:r>
          <a:endParaRPr lang="ru-RU" sz="2600" kern="1200" dirty="0">
            <a:latin typeface="+mn-lt"/>
            <a:cs typeface="Times New Roman" panose="02020603050405020304" pitchFamily="18" charset="0"/>
          </a:endParaRPr>
        </a:p>
      </dsp:txBody>
      <dsp:txXfrm>
        <a:off x="30442" y="1030990"/>
        <a:ext cx="8067116" cy="562726"/>
      </dsp:txXfrm>
    </dsp:sp>
    <dsp:sp modelId="{A85C0CF7-CAB7-49FB-998C-5F664E5429E5}">
      <dsp:nvSpPr>
        <dsp:cNvPr id="0" name=""/>
        <dsp:cNvSpPr/>
      </dsp:nvSpPr>
      <dsp:spPr>
        <a:xfrm>
          <a:off x="0" y="1699038"/>
          <a:ext cx="8128000" cy="623610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- </a:t>
          </a:r>
          <a:r>
            <a:rPr lang="ru-RU" sz="2600" kern="1200" dirty="0" smtClean="0">
              <a:latin typeface="+mn-lt"/>
              <a:cs typeface="Times New Roman" panose="02020603050405020304" pitchFamily="18" charset="0"/>
            </a:rPr>
            <a:t>понимание обществом проблем инвалидности</a:t>
          </a:r>
          <a:endParaRPr lang="ru-RU" sz="2600" kern="1200" dirty="0">
            <a:latin typeface="+mn-lt"/>
            <a:cs typeface="Times New Roman" panose="02020603050405020304" pitchFamily="18" charset="0"/>
          </a:endParaRPr>
        </a:p>
      </dsp:txBody>
      <dsp:txXfrm>
        <a:off x="30442" y="1729480"/>
        <a:ext cx="8067116" cy="562726"/>
      </dsp:txXfrm>
    </dsp:sp>
    <dsp:sp modelId="{2C6C52F7-26F5-4B03-91A2-D1607EAC2CC5}">
      <dsp:nvSpPr>
        <dsp:cNvPr id="0" name=""/>
        <dsp:cNvSpPr/>
      </dsp:nvSpPr>
      <dsp:spPr>
        <a:xfrm>
          <a:off x="0" y="2397528"/>
          <a:ext cx="8128000" cy="62361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- </a:t>
          </a:r>
          <a:r>
            <a:rPr lang="ru-RU" sz="2600" kern="1200" dirty="0" smtClean="0">
              <a:latin typeface="+mn-lt"/>
              <a:cs typeface="Times New Roman" panose="02020603050405020304" pitchFamily="18" charset="0"/>
            </a:rPr>
            <a:t>уверенность в себе, общение со сверстниками</a:t>
          </a:r>
          <a:endParaRPr lang="ru-RU" sz="2600" kern="1200" dirty="0">
            <a:latin typeface="+mn-lt"/>
            <a:cs typeface="Times New Roman" panose="02020603050405020304" pitchFamily="18" charset="0"/>
          </a:endParaRPr>
        </a:p>
      </dsp:txBody>
      <dsp:txXfrm>
        <a:off x="30442" y="2427970"/>
        <a:ext cx="8067116" cy="562726"/>
      </dsp:txXfrm>
    </dsp:sp>
    <dsp:sp modelId="{D89A365B-B0A1-4146-AA19-7B87296D1CE6}">
      <dsp:nvSpPr>
        <dsp:cNvPr id="0" name=""/>
        <dsp:cNvSpPr/>
      </dsp:nvSpPr>
      <dsp:spPr>
        <a:xfrm>
          <a:off x="0" y="3096018"/>
          <a:ext cx="8128000" cy="623610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- </a:t>
          </a:r>
          <a:r>
            <a:rPr lang="ru-RU" sz="2600" kern="1200" dirty="0" smtClean="0">
              <a:latin typeface="+mn-lt"/>
              <a:cs typeface="Times New Roman" panose="02020603050405020304" pitchFamily="18" charset="0"/>
            </a:rPr>
            <a:t>полноценное образование</a:t>
          </a:r>
          <a:endParaRPr lang="ru-RU" sz="2600" kern="1200" dirty="0">
            <a:latin typeface="+mn-lt"/>
            <a:cs typeface="Times New Roman" panose="02020603050405020304" pitchFamily="18" charset="0"/>
          </a:endParaRPr>
        </a:p>
      </dsp:txBody>
      <dsp:txXfrm>
        <a:off x="30442" y="3126460"/>
        <a:ext cx="8067116" cy="562726"/>
      </dsp:txXfrm>
    </dsp:sp>
    <dsp:sp modelId="{6CC08486-37F6-48DD-BA14-5EBC7D769621}">
      <dsp:nvSpPr>
        <dsp:cNvPr id="0" name=""/>
        <dsp:cNvSpPr/>
      </dsp:nvSpPr>
      <dsp:spPr>
        <a:xfrm>
          <a:off x="0" y="3794508"/>
          <a:ext cx="8128000" cy="62361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- </a:t>
          </a:r>
          <a:r>
            <a:rPr lang="ru-RU" sz="2600" kern="1200" dirty="0" smtClean="0">
              <a:latin typeface="+mn-lt"/>
              <a:cs typeface="Times New Roman" panose="02020603050405020304" pitchFamily="18" charset="0"/>
            </a:rPr>
            <a:t>адаптация и интеграция в общество</a:t>
          </a:r>
          <a:endParaRPr lang="ru-RU" sz="2600" kern="1200" dirty="0">
            <a:latin typeface="+mn-lt"/>
            <a:cs typeface="Times New Roman" panose="02020603050405020304" pitchFamily="18" charset="0"/>
          </a:endParaRPr>
        </a:p>
      </dsp:txBody>
      <dsp:txXfrm>
        <a:off x="30442" y="3824950"/>
        <a:ext cx="8067116" cy="562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08B6D-81EF-4D99-96ED-8F39F5B4E1AE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77B85-EF9C-44C2-8558-67D255C1B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682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E76698-166F-461B-A59E-BBB4E48CC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9894892-ECAE-42C7-BCFC-BF557E0C8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D86C727-F8BE-4A8F-B712-C60F94D9C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CA4CCB9-B8AA-4711-B50A-275DC65A0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8C5DAEB-88EC-44E9-B0B2-5CFB43F72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133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5A5632-4E67-4E27-9F9A-D6AA0AB3C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077C6EF-62B2-44F4-90F5-0B4B8D276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26A1D50-1AA8-41B8-8625-45D66C479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DE3FDE3-5245-4038-881F-09F81A2C8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EE54986-1DEF-4663-84F6-EA2BAA40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339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56BA058-5B4E-4DD2-93F6-D9BF80FF8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BB6DD4C-2A92-44C9-906C-04EB54A57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63F2565-8F0E-496C-B5FD-6BDCB00A8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7D3D32A-382F-4EC8-8895-C52244079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FE4AD41-7B8A-4073-9FC2-14199316D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69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FB95C6-DFF8-45E2-83DD-780DF2E2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7092916-C717-4D47-86DC-F3A2DC3EE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6BF80FC-B68D-44F8-91DD-62C9AF0D6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E3A2E28-D592-4B7C-B77E-CE8C2407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9FC97A5-12F5-4E66-8241-000390CBA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055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4DFC1E-940E-48AB-A371-1A4C9B5C1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56725E4-F9EE-41CE-8C56-D1171C364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7941D28-B29A-4267-BB67-B8C170A37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D097E7B-937B-4502-BBAD-9A9745B6F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5B3AC72-926F-482F-983A-2C5CED1E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109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5A0A22-19A1-49DF-B314-2C501CD3C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8CC7152-4DE4-492D-AF54-74F94AE352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FB5D91B-0079-4AAD-A37F-5B8999ECB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5BD703A-AE4A-49E5-AC2C-6210FE0A4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DDEB8FE-23BD-4B32-B261-C9D4E7915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CDC8B72-CD39-4F48-94AD-2E4BB24FE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56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4CE2B8-A462-4C77-B905-55B7CBF6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7CC6BA0-0A51-4357-B621-9194FF07E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996DDB8-A22A-4C96-916B-A5AEB1B40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D6D44DE-D051-4502-B635-F705BCC1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D8D4A6E9-9F08-426B-997B-98DFF1C14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3BE88C02-B8C0-47C1-8F6A-55BAEF94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4679C559-B935-43FC-AE17-7ACE519E3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CD43337-2E6C-4A1F-98CD-2CEFC9EA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59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81E936-E4D9-4E4D-ADE7-F39D13268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31F84FA-1D93-4F32-830B-B851D26DB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BC7CA81-A9CE-4B2E-B2CD-379A209B1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07A4359-77A6-412C-A42C-3F51E780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304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CE589994-EEB8-45D1-97F7-9D959A1EA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54F9C240-494E-4180-9F23-7B686FB9A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5619552-9072-4A5A-A343-9F851375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878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02EC73-6321-41CB-8917-DCCEF5FD6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C611AF-5A31-49B6-BCD3-3F1CBE2B3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C756F70-2B6D-445D-8F7E-FCC6583DF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C716149-F811-499B-87F6-072A0A812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312CBFB-AC00-4272-A305-4EF0B1763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68DBE7A-67A4-49BA-AECA-CAC8A3B32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356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7E7B3B-4560-47AF-AB4B-5B1FBD10F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A1E632F6-5193-4315-9121-7FF26CCDC5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251B014-1697-4FB7-A41D-E42CBB304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3F8EF33-288F-43F6-A476-45F7B5B02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7B5659E-D2C4-42BB-B4AA-79F8CCD9C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B7CA453-3F8E-48E9-B8C8-2E333CF6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9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52CDC0-B6AA-448A-8D9E-0AD0DAC67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240EACB-26D8-4C43-9155-84ACEAB16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53B0D4D-7C0B-4686-B7CC-D396F337D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0B384-3352-4083-9335-8E7F8E6CB22B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4A07E3E-6E61-47D5-9A17-976FCB73BE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A73D795-DA8B-4C42-A1CE-F934FF5D0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6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4.jp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9.png"/><Relationship Id="rId7" Type="http://schemas.openxmlformats.org/officeDocument/2006/relationships/image" Target="../media/image4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0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2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="" xmlns:a16="http://schemas.microsoft.com/office/drawing/2014/main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31" y="6048375"/>
            <a:ext cx="6096007" cy="809626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="" xmlns:a16="http://schemas.microsoft.com/office/drawing/2014/main" id="{7416F264-8FF2-461E-9A37-BCD74EBDFCD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5350" y="0"/>
            <a:ext cx="11299824" cy="6858000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="" xmlns:a16="http://schemas.microsoft.com/office/drawing/2014/main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0856" y="6048374"/>
            <a:ext cx="6096007" cy="8096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148" y="109298"/>
            <a:ext cx="6549219" cy="809627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Августовское совещание работников образования Октябрьского района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89D92818-0A4B-4D80-A445-A294897AB36B}"/>
              </a:ext>
            </a:extLst>
          </p:cNvPr>
          <p:cNvSpPr txBox="1">
            <a:spLocks/>
          </p:cNvSpPr>
          <p:nvPr/>
        </p:nvSpPr>
        <p:spPr>
          <a:xfrm>
            <a:off x="4232540" y="4874157"/>
            <a:ext cx="5026790" cy="9395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ПГТ Октябрьское, </a:t>
            </a:r>
            <a:r>
              <a:rPr lang="en-US" sz="20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2</a:t>
            </a:r>
            <a:r>
              <a:rPr lang="ru-RU" sz="20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2</a:t>
            </a:r>
            <a:r>
              <a:rPr lang="en-US" sz="20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 </a:t>
            </a:r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августа 2023</a:t>
            </a:r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" y="205362"/>
            <a:ext cx="4477667" cy="488663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215841" y="2716213"/>
            <a:ext cx="2075935" cy="1944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3682" y="2916478"/>
            <a:ext cx="1624480" cy="1634907"/>
          </a:xfrm>
          <a:prstGeom prst="rect">
            <a:avLst/>
          </a:prstGeom>
          <a:noFill/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40F1ED91-94DE-4F1D-9BC9-BA09A29BE763}"/>
              </a:ext>
            </a:extLst>
          </p:cNvPr>
          <p:cNvSpPr txBox="1">
            <a:spLocks/>
          </p:cNvSpPr>
          <p:nvPr/>
        </p:nvSpPr>
        <p:spPr>
          <a:xfrm>
            <a:off x="3805242" y="3237871"/>
            <a:ext cx="8921310" cy="809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МУНИЦИПАЛЬНАЯ СИСТЕМА ОБРАЗОВАНИЯ: НОВЫЕ ВЫЗОВЫ, НОВЫЕ ТРЕБОВАНИЯ, </a:t>
            </a:r>
          </a:p>
          <a:p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НОВАЯ ОТВЕТСТВЕННОСТЬ</a:t>
            </a:r>
          </a:p>
        </p:txBody>
      </p:sp>
    </p:spTree>
    <p:extLst>
      <p:ext uri="{BB962C8B-B14F-4D97-AF65-F5344CB8AC3E}">
        <p14:creationId xmlns:p14="http://schemas.microsoft.com/office/powerpoint/2010/main" val="396774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9926" y="1234181"/>
            <a:ext cx="1103626" cy="11327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27842" y="0"/>
            <a:ext cx="3087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Задачи</a:t>
            </a:r>
            <a:endParaRPr lang="ru-RU" sz="36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752" y="798051"/>
            <a:ext cx="6669602" cy="605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4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78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9926" y="1234181"/>
            <a:ext cx="1103626" cy="11327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07126" y="209972"/>
            <a:ext cx="8026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Коррекционно-педагогические направления</a:t>
            </a:r>
            <a:endParaRPr lang="ru-RU" sz="32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8403" y="798051"/>
            <a:ext cx="6669602" cy="605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1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4039"/>
            <a:ext cx="12192000" cy="562138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213161" y="325210"/>
            <a:ext cx="9778145" cy="1110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2" b="8646"/>
          <a:stretch/>
        </p:blipFill>
        <p:spPr>
          <a:xfrm>
            <a:off x="26815" y="1435640"/>
            <a:ext cx="6124304" cy="50061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465" y="1660044"/>
            <a:ext cx="5205939" cy="5205939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4233" y="1109635"/>
            <a:ext cx="1297767" cy="133201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24492" y="293874"/>
            <a:ext cx="71876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6B252B"/>
                </a:solidFill>
              </a:rPr>
              <a:t>Групповые </a:t>
            </a:r>
            <a:r>
              <a:rPr lang="ru-RU" sz="3200" dirty="0">
                <a:solidFill>
                  <a:srgbClr val="6B252B"/>
                </a:solidFill>
              </a:rPr>
              <a:t>родительские собрания</a:t>
            </a:r>
          </a:p>
        </p:txBody>
      </p:sp>
    </p:spTree>
    <p:extLst>
      <p:ext uri="{BB962C8B-B14F-4D97-AF65-F5344CB8AC3E}">
        <p14:creationId xmlns:p14="http://schemas.microsoft.com/office/powerpoint/2010/main" val="334305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4039"/>
            <a:ext cx="12192000" cy="562138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213161" y="325210"/>
            <a:ext cx="9778145" cy="1110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4233" y="1109635"/>
            <a:ext cx="1297767" cy="13320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77" y="25655"/>
            <a:ext cx="5270066" cy="3952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0" y="2979141"/>
            <a:ext cx="5015767" cy="3878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259" y="2890983"/>
            <a:ext cx="5219761" cy="3967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787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0043"/>
            <a:ext cx="12192000" cy="5295377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3" y="205662"/>
            <a:ext cx="5812575" cy="5812575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668" y="26820"/>
            <a:ext cx="1984385" cy="21656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66" y="1660043"/>
            <a:ext cx="5446941" cy="54469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4233" y="994033"/>
            <a:ext cx="1297767" cy="133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4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0329"/>
            <a:ext cx="12191999" cy="5047672"/>
          </a:xfrm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179" y="21666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=""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71298" y="581835"/>
            <a:ext cx="9487052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0638" y="1049031"/>
            <a:ext cx="1019405" cy="10463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72" y="1334039"/>
            <a:ext cx="5457381" cy="54573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983" y="2084310"/>
            <a:ext cx="5767060" cy="46136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7833" y="347256"/>
            <a:ext cx="91869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Участие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в акциях «Вместе мы сила», </a:t>
            </a:r>
            <a:endParaRPr lang="ru-RU" sz="24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«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Международный день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инвалида»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07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885E97A5-BD90-58EC-5C8F-08C8C255F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21"/>
            <a:ext cx="12192000" cy="1667691"/>
          </a:xfr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2B4CEA81-303F-51A2-3472-FA96BA368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89E2717B-5241-914C-6D16-6C52A1B15AC0}"/>
              </a:ext>
            </a:extLst>
          </p:cNvPr>
          <p:cNvSpPr txBox="1">
            <a:spLocks/>
          </p:cNvSpPr>
          <p:nvPr/>
        </p:nvSpPr>
        <p:spPr>
          <a:xfrm>
            <a:off x="281395" y="692331"/>
            <a:ext cx="954826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F928AE58-23DB-8B90-D197-A54900746B75}"/>
              </a:ext>
            </a:extLst>
          </p:cNvPr>
          <p:cNvSpPr/>
          <p:nvPr/>
        </p:nvSpPr>
        <p:spPr>
          <a:xfrm>
            <a:off x="10919871" y="1306424"/>
            <a:ext cx="894177" cy="8708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8" y="343350"/>
            <a:ext cx="2555205" cy="34112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79" y="3837375"/>
            <a:ext cx="3889831" cy="2917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2379" y="696527"/>
            <a:ext cx="3487241" cy="2615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73133" y="3993751"/>
            <a:ext cx="4548043" cy="2558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39358" y="2895155"/>
            <a:ext cx="4034406" cy="25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08478" y="1184321"/>
            <a:ext cx="1083467" cy="111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7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338"/>
            <a:ext cx="12192000" cy="2159047"/>
          </a:xfrm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14" descr="https://st3.depositphotos.com/3894705/17562/i/1600/depositphotos_175629814-stock-photo-green-tick-symbo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5" y="2217252"/>
            <a:ext cx="2933396" cy="45407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6746" y="2963566"/>
            <a:ext cx="4377814" cy="3048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2713" y="2868970"/>
            <a:ext cx="4396681" cy="3297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73614" y="1277632"/>
            <a:ext cx="1156249" cy="11867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1485" y="270365"/>
            <a:ext cx="93935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родителей формируется интерес к работе дошкольного учреждения с их детьми, повышается компетентность в психолого-педагогических правовых вопросах, возрастает интерес к мероприятиям, проводимым в ДОО, растет удовлетворенность родителей работой педагогов в целом</a:t>
            </a:r>
          </a:p>
        </p:txBody>
      </p:sp>
    </p:spTree>
    <p:extLst>
      <p:ext uri="{BB962C8B-B14F-4D97-AF65-F5344CB8AC3E}">
        <p14:creationId xmlns:p14="http://schemas.microsoft.com/office/powerpoint/2010/main" val="358290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12192000" cy="2159047"/>
          </a:xfrm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14" descr="https://st3.depositphotos.com/3894705/17562/i/1600/depositphotos_175629814-stock-photo-green-tick-symbo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CFDF7"/>
              </a:clrFrom>
              <a:clrTo>
                <a:srgbClr val="FCFD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82643" y="1298948"/>
            <a:ext cx="1193048" cy="122453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29460" y="686327"/>
            <a:ext cx="67169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06" y="2166984"/>
            <a:ext cx="5163620" cy="4510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194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="" xmlns:a16="http://schemas.microsoft.com/office/drawing/2014/main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31" y="6048375"/>
            <a:ext cx="6096007" cy="809626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="" xmlns:a16="http://schemas.microsoft.com/office/drawing/2014/main" id="{7416F264-8FF2-461E-9A37-BCD74EBDFCD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0005" y="0"/>
            <a:ext cx="11299824" cy="6858000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="" xmlns:a16="http://schemas.microsoft.com/office/drawing/2014/main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0856" y="6048374"/>
            <a:ext cx="6096007" cy="8096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148" y="109298"/>
            <a:ext cx="6549219" cy="809627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Августовское совещание работников образования Октябрьского района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89D92818-0A4B-4D80-A445-A294897AB36B}"/>
              </a:ext>
            </a:extLst>
          </p:cNvPr>
          <p:cNvSpPr txBox="1">
            <a:spLocks/>
          </p:cNvSpPr>
          <p:nvPr/>
        </p:nvSpPr>
        <p:spPr>
          <a:xfrm>
            <a:off x="7213600" y="4799903"/>
            <a:ext cx="4752909" cy="9395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Чернушенко Оксана Александровна педагог-психолог МБДОУ «ДСОВ «Аленький цветочек»</a:t>
            </a:r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" y="205362"/>
            <a:ext cx="4477667" cy="488663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215841" y="2724526"/>
            <a:ext cx="2075935" cy="1944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4913" y="1718713"/>
            <a:ext cx="992265" cy="998634"/>
          </a:xfrm>
          <a:prstGeom prst="rect">
            <a:avLst/>
          </a:prstGeom>
          <a:noFill/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40F1ED91-94DE-4F1D-9BC9-BA09A29BE763}"/>
              </a:ext>
            </a:extLst>
          </p:cNvPr>
          <p:cNvSpPr txBox="1">
            <a:spLocks/>
          </p:cNvSpPr>
          <p:nvPr/>
        </p:nvSpPr>
        <p:spPr>
          <a:xfrm>
            <a:off x="4054608" y="3534024"/>
            <a:ext cx="8291589" cy="809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ТЕМА «Формы </a:t>
            </a:r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работы и взаимодействия с семьёй воспитывающей ребёнка с </a:t>
            </a:r>
            <a:r>
              <a:rPr lang="ru-RU" sz="28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ОВЗ </a:t>
            </a:r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в </a:t>
            </a:r>
            <a:r>
              <a:rPr lang="ru-RU" sz="28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контексте </a:t>
            </a:r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с </a:t>
            </a:r>
            <a:r>
              <a:rPr lang="ru-RU" sz="28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ФОП»</a:t>
            </a:r>
            <a:endParaRPr lang="ru-RU" sz="28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036" y="1730466"/>
            <a:ext cx="831490" cy="10202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891" y="1675228"/>
            <a:ext cx="985556" cy="9366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EC2FBFF-CC94-36C2-F05B-E868BEF8FC9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840" y="2663303"/>
            <a:ext cx="2075935" cy="21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7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5421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630578"/>
            <a:ext cx="9863208" cy="4114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4233" y="1109635"/>
            <a:ext cx="1297767" cy="133201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16477" y="4387519"/>
            <a:ext cx="106942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Процесс интеграции и инклюзии детей с </a:t>
            </a:r>
            <a:r>
              <a:rPr lang="ru-RU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ограниченными возможностями здоровья в </a:t>
            </a:r>
            <a:r>
              <a:rPr lang="ru-RU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образовательном </a:t>
            </a:r>
            <a:r>
              <a:rPr lang="ru-RU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учреждении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-    это </a:t>
            </a:r>
            <a:r>
              <a:rPr lang="ru-RU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отражение современного времени, а также реализация прав детей на образование в соответствии с Федеральным законом «Об образовании в Российской Федерации</a:t>
            </a:r>
            <a:r>
              <a:rPr lang="ru-RU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506" y="47708"/>
            <a:ext cx="4880840" cy="4137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648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4039"/>
            <a:ext cx="12192000" cy="562138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213161" y="325210"/>
            <a:ext cx="9778145" cy="1110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4233" y="1109635"/>
            <a:ext cx="1297767" cy="133201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8942" y="126411"/>
            <a:ext cx="9475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6B252B"/>
                </a:solidFill>
                <a:cs typeface="Times New Roman" panose="02020603050405020304" pitchFamily="18" charset="0"/>
              </a:rPr>
              <a:t>Главные преимущества </a:t>
            </a:r>
            <a:r>
              <a:rPr lang="ru-RU" sz="3600" b="1" dirty="0">
                <a:solidFill>
                  <a:srgbClr val="6B252B"/>
                </a:solidFill>
                <a:cs typeface="Times New Roman" panose="02020603050405020304" pitchFamily="18" charset="0"/>
              </a:rPr>
              <a:t>инклюзивного </a:t>
            </a:r>
            <a:r>
              <a:rPr lang="ru-RU" sz="3600" b="1" dirty="0" smtClean="0">
                <a:solidFill>
                  <a:srgbClr val="6B252B"/>
                </a:solidFill>
                <a:cs typeface="Times New Roman" panose="02020603050405020304" pitchFamily="18" charset="0"/>
              </a:rPr>
              <a:t>образования</a:t>
            </a:r>
            <a:endParaRPr lang="ru-RU" sz="3600" b="1" dirty="0">
              <a:solidFill>
                <a:srgbClr val="6B252B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370035246"/>
              </p:ext>
            </p:extLst>
          </p:nvPr>
        </p:nvGraphicFramePr>
        <p:xfrm>
          <a:off x="1383117" y="120418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7412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9492"/>
            <a:ext cx="12192000" cy="5037939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213161" y="325210"/>
            <a:ext cx="9778145" cy="1110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4233" y="1109635"/>
            <a:ext cx="1297767" cy="13320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4266" y="0"/>
            <a:ext cx="99126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B252B"/>
                </a:solidFill>
                <a:cs typeface="Times New Roman" panose="02020603050405020304" pitchFamily="18" charset="0"/>
              </a:rPr>
              <a:t>Дети с ограниченными возможностями (ОВЗ) - это дети, имеющие различные отклонения психического или физического плана, которые обусловливают нарушения общего развития, не позволяющие детям вести полноценную </a:t>
            </a:r>
            <a:r>
              <a:rPr lang="ru-RU" sz="2800" dirty="0" smtClean="0">
                <a:solidFill>
                  <a:srgbClr val="6B252B"/>
                </a:solidFill>
                <a:cs typeface="Times New Roman" panose="02020603050405020304" pitchFamily="18" charset="0"/>
              </a:rPr>
              <a:t>жизнь</a:t>
            </a:r>
            <a:endParaRPr lang="ru-RU" sz="2800" dirty="0">
              <a:solidFill>
                <a:srgbClr val="6B252B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497" y="2039492"/>
            <a:ext cx="6424677" cy="4818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287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" y="42404"/>
            <a:ext cx="12192000" cy="1359858"/>
          </a:xfrm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=""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399299"/>
            <a:ext cx="9791433" cy="9972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356" y="2196684"/>
            <a:ext cx="3368312" cy="252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1593" y="2227612"/>
            <a:ext cx="3453171" cy="2589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6472" y="3647909"/>
            <a:ext cx="3361514" cy="2521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42446" y="3470232"/>
            <a:ext cx="3564573" cy="2673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98675" y="1277632"/>
            <a:ext cx="1106128" cy="11353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80024" y="89589"/>
            <a:ext cx="82153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cs typeface="Times New Roman" panose="02020603050405020304" pitchFamily="18" charset="0"/>
              </a:rPr>
              <a:t>Дети с расстройствами аутистического спектра (РАС</a:t>
            </a:r>
            <a:r>
              <a:rPr lang="ru-RU" sz="3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)</a:t>
            </a:r>
            <a:endParaRPr lang="ru-RU" sz="36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81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33"/>
            <a:ext cx="12192000" cy="2188846"/>
          </a:xfrm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14" descr="https://st3.depositphotos.com/3894705/17562/i/1600/depositphotos_175629814-stock-photo-green-tick-symbo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3142" y="4441067"/>
            <a:ext cx="4215899" cy="2371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44553" y="2820143"/>
            <a:ext cx="4374268" cy="3280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1709" y="2806456"/>
            <a:ext cx="4389911" cy="3292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1657" y="2170513"/>
            <a:ext cx="3944929" cy="2452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7844" y="1233313"/>
            <a:ext cx="1187847" cy="12191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5575" y="-94382"/>
            <a:ext cx="996974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cs typeface="Times New Roman" panose="02020603050405020304" pitchFamily="18" charset="0"/>
              </a:rPr>
              <a:t>Расстройства аутистического спектра (РАС) – это особая форма нарушения психического развития с неравномерностью формирования различных психических функций, со своеобразными эмоционально-поведенческими, речевыми и интеллектуальными </a:t>
            </a:r>
            <a:r>
              <a:rPr lang="ru-RU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расстройствами</a:t>
            </a:r>
            <a:endParaRPr lang="ru-RU" sz="28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14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99653"/>
          </a:xfrm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14" descr="https://st3.depositphotos.com/3894705/17562/i/1600/depositphotos_175629814-stock-photo-green-tick-symbo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03831" y="241932"/>
            <a:ext cx="93711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chemeClr val="bg1"/>
                </a:solidFill>
                <a:cs typeface="Times New Roman" panose="02020603050405020304" pitchFamily="18" charset="0"/>
              </a:rPr>
              <a:t>Дети с РАС — это целый спектр нарушений развития, характеризующийся различными проявлениями своеобразия эмоциональной, волевой и когнитивной сфер и поведения в </a:t>
            </a:r>
            <a:r>
              <a:rPr lang="ru-RU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целом </a:t>
            </a:r>
            <a:endParaRPr lang="ru-RU" sz="28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30" y="2389238"/>
            <a:ext cx="2621683" cy="39007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3498" y="2882285"/>
            <a:ext cx="3641152" cy="2730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2693" y="2920388"/>
            <a:ext cx="3755944" cy="2816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43"/>
          <a:stretch/>
        </p:blipFill>
        <p:spPr>
          <a:xfrm rot="5400000">
            <a:off x="8751072" y="2719245"/>
            <a:ext cx="3492968" cy="2956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3442" y="1196039"/>
            <a:ext cx="1036593" cy="106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2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5264"/>
            <a:ext cx="12192000" cy="3582736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630578"/>
            <a:ext cx="9863208" cy="4114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4233" y="1109635"/>
            <a:ext cx="1297767" cy="13320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65244" y="3376107"/>
            <a:ext cx="100491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chemeClr val="bg1"/>
                </a:solidFill>
                <a:cs typeface="Times New Roman" panose="02020603050405020304" pitchFamily="18" charset="0"/>
              </a:rPr>
              <a:t>Одной из главных задач Федерального государственного образовательного стандарта дошкольного образования является: </a:t>
            </a:r>
            <a:r>
              <a:rPr lang="ru-RU" sz="2800" i="1" dirty="0">
                <a:solidFill>
                  <a:schemeClr val="bg1"/>
                </a:solidFill>
                <a:cs typeface="Times New Roman" panose="02020603050405020304" pitchFamily="18" charset="0"/>
              </a:rPr>
              <a:t>обеспечение психолого-педагогической поддержки семьи и повышение компетентности родителей (законных представителей) в вопросах развития и образования, охраны и укрепления здоровья </a:t>
            </a:r>
            <a:r>
              <a:rPr lang="ru-RU" sz="2800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детей…. </a:t>
            </a:r>
            <a:r>
              <a:rPr lang="ru-RU" sz="2800" i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фотоооо</a:t>
            </a:r>
            <a:endParaRPr lang="ru-RU" sz="2800" i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221" y="87729"/>
            <a:ext cx="6391306" cy="318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2226</TotalTime>
  <Words>315</Words>
  <Application>Microsoft Office PowerPoint</Application>
  <PresentationFormat>Произвольный</PresentationFormat>
  <Paragraphs>31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Августовское совещание работников образования Октябрьского района</vt:lpstr>
      <vt:lpstr>Августовское совещание работников образования Октябрьского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Ботова Анна Викторовна</dc:creator>
  <cp:lastModifiedBy>Физрук</cp:lastModifiedBy>
  <cp:revision>140</cp:revision>
  <cp:lastPrinted>2023-07-12T12:50:19Z</cp:lastPrinted>
  <dcterms:created xsi:type="dcterms:W3CDTF">2023-03-23T08:12:55Z</dcterms:created>
  <dcterms:modified xsi:type="dcterms:W3CDTF">2023-08-18T09:55:50Z</dcterms:modified>
</cp:coreProperties>
</file>